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Funnel Sans" panose="020B0600070205080204" charset="0"/>
      <p:regular r:id="rId13"/>
    </p:embeddedFont>
    <p:embeddedFont>
      <p:font typeface="游ゴシック" panose="020B0400000000000000" pitchFamily="50" charset="-128"/>
      <p:regular r:id="rId14"/>
      <p:bold r:id="rId15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5B7D9-734C-4ED9-9806-DADB08EB4930}" v="11" dt="2026-05-30T03:58:33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font" Target="fonts/font1.fntdata"/><Relationship Id="rId14" Type="http://schemas.openxmlformats.org/officeDocument/2006/relationships/font" Target="fonts/font2.fntdata"/><Relationship Id="rId15" Type="http://schemas.openxmlformats.org/officeDocument/2006/relationships/font" Target="fonts/font3.fntdata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microsoft.com/office/2016/11/relationships/changesInfo" Target="changesInfos/changesInfo1.xml"/><Relationship Id="rId2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秀樹 前田" userId="a04cd027350c075a" providerId="LiveId" clId="{778B8DEC-6FD4-479D-8596-D0B2BB418884}"/>
    <pc:docChg chg="undo custSel modSld">
      <pc:chgData name="秀樹 前田" userId="a04cd027350c075a" providerId="LiveId" clId="{778B8DEC-6FD4-479D-8596-D0B2BB418884}" dt="2026-06-03T10:54:11.594" v="176" actId="2711"/>
      <pc:docMkLst>
        <pc:docMk/>
      </pc:docMkLst>
      <pc:sldChg chg="addSp delSp modSp mod">
        <pc:chgData name="秀樹 前田" userId="a04cd027350c075a" providerId="LiveId" clId="{778B8DEC-6FD4-479D-8596-D0B2BB418884}" dt="2026-05-30T03:57:33.125" v="144" actId="1076"/>
        <pc:sldMkLst>
          <pc:docMk/>
          <pc:sldMk cId="0" sldId="256"/>
        </pc:sldMkLst>
        <pc:spChg chg="add mod">
          <ac:chgData name="秀樹 前田" userId="a04cd027350c075a" providerId="LiveId" clId="{778B8DEC-6FD4-479D-8596-D0B2BB418884}" dt="2026-05-30T03:57:33.125" v="144" actId="1076"/>
          <ac:spMkLst>
            <pc:docMk/>
            <pc:sldMk cId="0" sldId="256"/>
            <ac:spMk id="12" creationId="{EDBDB098-F3E0-B0BE-F78E-C08C6508461B}"/>
          </ac:spMkLst>
        </pc:spChg>
      </pc:sldChg>
      <pc:sldChg chg="addSp modSp mod">
        <pc:chgData name="秀樹 前田" userId="a04cd027350c075a" providerId="LiveId" clId="{778B8DEC-6FD4-479D-8596-D0B2BB418884}" dt="2026-06-03T10:51:44.290" v="161" actId="2711"/>
        <pc:sldMkLst>
          <pc:docMk/>
          <pc:sldMk cId="0" sldId="257"/>
        </pc:sldMkLst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44.290" v="161" actId="2711"/>
          <ac:spMkLst>
            <pc:docMk/>
            <pc:sldMk cId="0" sldId="257"/>
            <ac:spMk id="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1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12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1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1:28.940" v="160" actId="2711"/>
          <ac:spMkLst>
            <pc:docMk/>
            <pc:sldMk cId="0" sldId="257"/>
            <ac:spMk id="14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7:46.760" v="145"/>
          <ac:spMkLst>
            <pc:docMk/>
            <pc:sldMk cId="0" sldId="257"/>
            <ac:spMk id="15" creationId="{1206A3B4-2606-406B-7FAE-1B85A4AF8C40}"/>
          </ac:spMkLst>
        </pc:spChg>
      </pc:sldChg>
      <pc:sldChg chg="addSp modSp mod">
        <pc:chgData name="秀樹 前田" userId="a04cd027350c075a" providerId="LiveId" clId="{778B8DEC-6FD4-479D-8596-D0B2BB418884}" dt="2026-06-03T10:52:45.541" v="167" actId="2711"/>
        <pc:sldMkLst>
          <pc:docMk/>
          <pc:sldMk cId="0" sldId="258"/>
        </pc:sldMkLst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45.541" v="167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1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24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2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2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2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2:27.968" v="165" actId="2711"/>
          <ac:spMkLst>
            <pc:docMk/>
            <pc:sldMk cId="0" sldId="258"/>
            <ac:spMk id="35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7:52.383" v="146"/>
          <ac:spMkLst>
            <pc:docMk/>
            <pc:sldMk cId="0" sldId="258"/>
            <ac:spMk id="38" creationId="{1CB7AADA-8BF2-2937-9038-0990D1BCD0F3}"/>
          </ac:spMkLst>
        </pc:spChg>
      </pc:sldChg>
      <pc:sldChg chg="addSp modSp mod">
        <pc:chgData name="秀樹 前田" userId="a04cd027350c075a" providerId="LiveId" clId="{778B8DEC-6FD4-479D-8596-D0B2BB418884}" dt="2026-06-03T10:53:00.756" v="168" actId="2711"/>
        <pc:sldMkLst>
          <pc:docMk/>
          <pc:sldMk cId="0" sldId="259"/>
        </pc:sldMkLst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00.756" v="168" actId="2711"/>
          <ac:spMkLst>
            <pc:docMk/>
            <pc:sldMk cId="0" sldId="259"/>
            <ac:spMk id="14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7:57.006" v="147"/>
          <ac:spMkLst>
            <pc:docMk/>
            <pc:sldMk cId="0" sldId="259"/>
            <ac:spMk id="15" creationId="{1ABD2DC5-C112-BAAD-6B2E-598BA229B6BF}"/>
          </ac:spMkLst>
        </pc:spChg>
      </pc:sldChg>
      <pc:sldChg chg="addSp modSp mod">
        <pc:chgData name="秀樹 前田" userId="a04cd027350c075a" providerId="LiveId" clId="{778B8DEC-6FD4-479D-8596-D0B2BB418884}" dt="2026-06-03T10:53:14.581" v="171" actId="2711"/>
        <pc:sldMkLst>
          <pc:docMk/>
          <pc:sldMk cId="0" sldId="260"/>
        </pc:sldMkLst>
        <pc:spChg chg="mod">
          <ac:chgData name="秀樹 前田" userId="a04cd027350c075a" providerId="LiveId" clId="{778B8DEC-6FD4-479D-8596-D0B2BB418884}" dt="2026-06-03T10:53:14.581" v="171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14.581" v="171" actId="2711"/>
          <ac:spMkLst>
            <pc:docMk/>
            <pc:sldMk cId="0" sldId="260"/>
            <ac:spMk id="6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8:01.290" v="148"/>
          <ac:spMkLst>
            <pc:docMk/>
            <pc:sldMk cId="0" sldId="260"/>
            <ac:spMk id="9" creationId="{471CE970-3BAC-7AF5-0C8F-9C6BE3A72190}"/>
          </ac:spMkLst>
        </pc:spChg>
        <pc:spChg chg="mod">
          <ac:chgData name="秀樹 前田" userId="a04cd027350c075a" providerId="LiveId" clId="{778B8DEC-6FD4-479D-8596-D0B2BB418884}" dt="2026-06-03T10:53:14.581" v="171" actId="2711"/>
          <ac:spMkLst>
            <pc:docMk/>
            <pc:sldMk cId="0" sldId="260"/>
            <ac:spMk id="10" creationId="{FF42B9FD-1C14-4471-9BF0-90EF3C73DC63}"/>
          </ac:spMkLst>
        </pc:spChg>
      </pc:sldChg>
      <pc:sldChg chg="addSp modSp mod">
        <pc:chgData name="秀樹 前田" userId="a04cd027350c075a" providerId="LiveId" clId="{778B8DEC-6FD4-479D-8596-D0B2BB418884}" dt="2026-06-03T10:53:28.188" v="172" actId="2711"/>
        <pc:sldMkLst>
          <pc:docMk/>
          <pc:sldMk cId="0" sldId="261"/>
        </pc:sldMkLst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09:34:34.913" v="157" actId="113"/>
          <ac:spMkLst>
            <pc:docMk/>
            <pc:sldMk cId="0" sldId="261"/>
            <ac:spMk id="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2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4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28.188" v="172" actId="2711"/>
          <ac:spMkLst>
            <pc:docMk/>
            <pc:sldMk cId="0" sldId="261"/>
            <ac:spMk id="18" creationId="{19ED9F72-EF72-849A-F844-333FC5C3CD47}"/>
          </ac:spMkLst>
        </pc:spChg>
        <pc:spChg chg="add mod">
          <ac:chgData name="秀樹 前田" userId="a04cd027350c075a" providerId="LiveId" clId="{778B8DEC-6FD4-479D-8596-D0B2BB418884}" dt="2026-05-30T03:58:07.735" v="149"/>
          <ac:spMkLst>
            <pc:docMk/>
            <pc:sldMk cId="0" sldId="261"/>
            <ac:spMk id="19" creationId="{76807B7F-D522-46AD-DD9F-C5752106AC5D}"/>
          </ac:spMkLst>
        </pc:spChg>
      </pc:sldChg>
      <pc:sldChg chg="addSp modSp mod">
        <pc:chgData name="秀樹 前田" userId="a04cd027350c075a" providerId="LiveId" clId="{778B8DEC-6FD4-479D-8596-D0B2BB418884}" dt="2026-06-03T10:53:39.011" v="173" actId="2711"/>
        <pc:sldMkLst>
          <pc:docMk/>
          <pc:sldMk cId="0" sldId="262"/>
        </pc:sldMkLst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8:11.704" v="150"/>
          <ac:spMkLst>
            <pc:docMk/>
            <pc:sldMk cId="0" sldId="262"/>
            <ac:spMk id="9" creationId="{BE0B82BF-E207-A6F9-3C83-60377F7411DD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1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1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2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2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39.011" v="173" actId="2711"/>
          <ac:spMkLst>
            <pc:docMk/>
            <pc:sldMk cId="0" sldId="262"/>
            <ac:spMk id="25" creationId="{159AF7B9-C755-69D2-FD69-1537D9067700}"/>
          </ac:spMkLst>
        </pc:spChg>
      </pc:sldChg>
      <pc:sldChg chg="addSp modSp mod">
        <pc:chgData name="秀樹 前田" userId="a04cd027350c075a" providerId="LiveId" clId="{778B8DEC-6FD4-479D-8596-D0B2BB418884}" dt="2026-06-03T10:53:48.316" v="174" actId="2711"/>
        <pc:sldMkLst>
          <pc:docMk/>
          <pc:sldMk cId="0" sldId="263"/>
        </pc:sldMkLst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1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1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48.316" v="174" actId="2711"/>
          <ac:spMkLst>
            <pc:docMk/>
            <pc:sldMk cId="0" sldId="263"/>
            <ac:spMk id="28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8:19.598" v="151"/>
          <ac:spMkLst>
            <pc:docMk/>
            <pc:sldMk cId="0" sldId="263"/>
            <ac:spMk id="30" creationId="{EA202AA2-C760-0201-C50A-0378E227A0D0}"/>
          </ac:spMkLst>
        </pc:spChg>
      </pc:sldChg>
      <pc:sldChg chg="addSp modSp mod">
        <pc:chgData name="秀樹 前田" userId="a04cd027350c075a" providerId="LiveId" clId="{778B8DEC-6FD4-479D-8596-D0B2BB418884}" dt="2026-06-03T10:53:59.438" v="175" actId="2711"/>
        <pc:sldMkLst>
          <pc:docMk/>
          <pc:sldMk cId="0" sldId="264"/>
        </pc:sldMkLst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4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3:59.438" v="175" actId="2711"/>
          <ac:spMkLst>
            <pc:docMk/>
            <pc:sldMk cId="0" sldId="264"/>
            <ac:spMk id="18" creationId="{F5739348-48FE-B78D-F0CB-275BFFDC1ABD}"/>
          </ac:spMkLst>
        </pc:spChg>
        <pc:spChg chg="add mod">
          <ac:chgData name="秀樹 前田" userId="a04cd027350c075a" providerId="LiveId" clId="{778B8DEC-6FD4-479D-8596-D0B2BB418884}" dt="2026-05-30T03:58:23.256" v="152"/>
          <ac:spMkLst>
            <pc:docMk/>
            <pc:sldMk cId="0" sldId="264"/>
            <ac:spMk id="22" creationId="{AF7F5D59-1F85-579E-E8A9-DF0DD84B6F1D}"/>
          </ac:spMkLst>
        </pc:spChg>
      </pc:sldChg>
      <pc:sldChg chg="addSp modSp mod">
        <pc:chgData name="秀樹 前田" userId="a04cd027350c075a" providerId="LiveId" clId="{778B8DEC-6FD4-479D-8596-D0B2BB418884}" dt="2026-06-03T10:54:11.594" v="176" actId="2711"/>
        <pc:sldMkLst>
          <pc:docMk/>
          <pc:sldMk cId="0" sldId="265"/>
        </pc:sldMkLst>
        <pc:spChg chg="mod">
          <ac:chgData name="秀樹 前田" userId="a04cd027350c075a" providerId="LiveId" clId="{778B8DEC-6FD4-479D-8596-D0B2BB418884}" dt="2026-05-30T03:58:42.438" v="155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6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7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8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秀樹 前田" userId="a04cd027350c075a" providerId="LiveId" clId="{778B8DEC-6FD4-479D-8596-D0B2BB418884}" dt="2026-06-03T10:54:11.594" v="176" actId="2711"/>
          <ac:spMkLst>
            <pc:docMk/>
            <pc:sldMk cId="0" sldId="265"/>
            <ac:spMk id="17" creationId="{00000000-0000-0000-0000-000000000000}"/>
          </ac:spMkLst>
        </pc:spChg>
        <pc:spChg chg="add mod">
          <ac:chgData name="秀樹 前田" userId="a04cd027350c075a" providerId="LiveId" clId="{778B8DEC-6FD4-479D-8596-D0B2BB418884}" dt="2026-05-30T03:58:37.680" v="154" actId="1076"/>
          <ac:spMkLst>
            <pc:docMk/>
            <pc:sldMk cId="0" sldId="265"/>
            <ac:spMk id="18" creationId="{5ED7E8A7-FDCB-340D-56C5-F3E8BC7E6244}"/>
          </ac:spMkLst>
        </pc:spChg>
      </pc:sldChg>
    </pc:docChg>
  </pc:docChgLst>
</pc:chgInfo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9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B07559C-C7B5-AF80-9122-D31F08B9A558}"/>
              </a:ext>
            </a:extLst>
          </p:cNvPr>
          <p:cNvSpPr/>
          <p:nvPr/>
        </p:nvSpPr>
        <p:spPr>
          <a:xfrm>
            <a:off x="297180" y="259080"/>
            <a:ext cx="5234940" cy="426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017315"/>
            <a:ext cx="2551658" cy="266402"/>
          </a:xfrm>
          <a:prstGeom prst="roundRect">
            <a:avLst>
              <a:gd name="adj" fmla="val 17880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4" name="Text 1"/>
          <p:cNvSpPr/>
          <p:nvPr/>
        </p:nvSpPr>
        <p:spPr>
          <a:xfrm>
            <a:off x="581174" y="1059805"/>
            <a:ext cx="238154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b="1" dirty="0">
                <a:solidFill>
                  <a:srgbClr val="52586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Funnel Sans" pitchFamily="34" charset="-120"/>
              </a:rPr>
              <a:t>キャリアコンサルティング × AFP 統合サービス</a:t>
            </a:r>
            <a:endParaRPr lang="en-US" sz="8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20" y="1340421"/>
            <a:ext cx="1706168" cy="4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節目設計</a:t>
            </a:r>
            <a:r>
              <a:rPr lang="en-US" sz="275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®</a:t>
            </a:r>
            <a:endParaRPr lang="en-US" sz="27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6119" y="2010296"/>
            <a:ext cx="4722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節目社員の「不安」を「機会」に変える</a:t>
            </a:r>
            <a:endParaRPr lang="en-US" sz="38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6119" y="3445669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Funnel Sans" pitchFamily="34" charset="-120"/>
              </a:rPr>
              <a:t>国家資格キャリアコンサルタント × AFPが一体となった、日本初の統合型キャリア・ライフプラン支援サービス。中堅・中小SIerの人事部門へ、節目社員の活躍を最大化する新たな選択肢をご提案します。</a:t>
            </a:r>
            <a:endParaRPr lang="en-US" sz="14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C7AD7722-B02C-DF70-8861-0DBF3F2D8516}"/>
              </a:ext>
            </a:extLst>
          </p:cNvPr>
          <p:cNvSpPr/>
          <p:nvPr/>
        </p:nvSpPr>
        <p:spPr>
          <a:xfrm>
            <a:off x="3710584" y="1012589"/>
            <a:ext cx="1706168" cy="4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2026/7/1</a:t>
            </a:r>
            <a:endParaRPr lang="en-US" sz="27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1BBCA3F-076C-F333-A68A-682872F6260E}"/>
              </a:ext>
            </a:extLst>
          </p:cNvPr>
          <p:cNvSpPr/>
          <p:nvPr/>
        </p:nvSpPr>
        <p:spPr>
          <a:xfrm>
            <a:off x="2004416" y="4519356"/>
            <a:ext cx="1706168" cy="4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 err="1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Careepair</a:t>
            </a:r>
            <a:endParaRPr lang="en-US" sz="27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BDB098-F3E0-B0BE-F78E-C08C6508461B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0720" y="91440"/>
            <a:ext cx="3200400" cy="731520"/>
          </a:xfrm>
          <a:prstGeom prst="rect">
            <a:avLst/>
          </a:prstGeom>
          <a:noFill/>
          <a:solidFill>
            <a:srgbClr val="FFFDE7"/>
          </a:solidFill>
          <a:ln w="12700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sz="750" b="1">
                <a:solidFill>
                  <a:srgbClr val="994400"/>
                </a:solidFill>
                <a:latin typeface="メイリオ"/>
              </a:rPr>
              <a:t>一部シートにはサンプル数値を置いています。
参照のうえご自身の希望地を上書きして利用してください！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47654" y="357634"/>
            <a:ext cx="717277" cy="212824"/>
          </a:xfrm>
          <a:prstGeom prst="roundRect">
            <a:avLst>
              <a:gd name="adj" fmla="val 18885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4" name="Text 1"/>
          <p:cNvSpPr/>
          <p:nvPr/>
        </p:nvSpPr>
        <p:spPr>
          <a:xfrm>
            <a:off x="3919389" y="393502"/>
            <a:ext cx="573807" cy="141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次のステップ</a:t>
            </a:r>
            <a:endParaRPr lang="en-US" sz="750" b="1" dirty="0"/>
          </a:p>
        </p:txBody>
      </p:sp>
      <p:sp>
        <p:nvSpPr>
          <p:cNvPr id="5" name="Text 2"/>
          <p:cNvSpPr/>
          <p:nvPr/>
        </p:nvSpPr>
        <p:spPr>
          <a:xfrm>
            <a:off x="3847654" y="649237"/>
            <a:ext cx="4877693" cy="747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まずは無料の概要説明から、お気軽にご相談ください</a:t>
            </a:r>
            <a:endParaRPr lang="en-US" sz="23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870975" y="1509712"/>
            <a:ext cx="2388394" cy="1436177"/>
          </a:xfrm>
          <a:prstGeom prst="roundRect">
            <a:avLst>
              <a:gd name="adj" fmla="val 412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noFill/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7" name="Text 4"/>
          <p:cNvSpPr/>
          <p:nvPr/>
        </p:nvSpPr>
        <p:spPr>
          <a:xfrm>
            <a:off x="3971999" y="1634058"/>
            <a:ext cx="2139702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📋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STEP A：無料説明セッション</a:t>
            </a:r>
            <a:endParaRPr lang="en-US" sz="1400" b="1" dirty="0">
              <a:latin typeface="+mn-ea"/>
            </a:endParaRPr>
          </a:p>
        </p:txBody>
      </p:sp>
      <p:sp>
        <p:nvSpPr>
          <p:cNvPr id="8" name="Text 5"/>
          <p:cNvSpPr/>
          <p:nvPr/>
        </p:nvSpPr>
        <p:spPr>
          <a:xfrm>
            <a:off x="3971999" y="2073027"/>
            <a:ext cx="2139702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30分のオンラインミーティングで、サービス内容・導入イメージをご説明します。ご質問もその場でお答えします。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336953" y="1509713"/>
            <a:ext cx="2388394" cy="1406738"/>
          </a:xfrm>
          <a:prstGeom prst="roundRect">
            <a:avLst>
              <a:gd name="adj" fmla="val 412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noFill/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461299" y="1634058"/>
            <a:ext cx="2084859" cy="191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📊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STEP </a:t>
            </a:r>
            <a:r>
              <a:rPr lang="en-US" sz="1400" b="1" dirty="0" err="1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B：モニタ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ー</a:t>
            </a:r>
          </a:p>
          <a:p>
            <a:pPr marL="0" indent="0" algn="l">
              <a:lnSpc>
                <a:spcPts val="14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社員選定</a:t>
            </a:r>
            <a:endParaRPr lang="en-US" sz="1400" b="1" dirty="0">
              <a:latin typeface="+mn-ea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461299" y="2158783"/>
            <a:ext cx="2139702" cy="8265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対象となる節目社員（5〜10名）をご選定いただき、無償アンケートの実施を開始します。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847652" y="3040797"/>
            <a:ext cx="4877693" cy="853529"/>
          </a:xfrm>
          <a:prstGeom prst="roundRect">
            <a:avLst>
              <a:gd name="adj" fmla="val 5886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noFill/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14743" y="3186201"/>
            <a:ext cx="2244626" cy="191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📈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STEP C：効果検証・本格導入</a:t>
            </a:r>
            <a:endParaRPr lang="en-US" sz="1400" b="1" dirty="0">
              <a:latin typeface="+mn-ea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972000" y="3446696"/>
            <a:ext cx="4629001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モニター結果をもとに、全社展開・定期面談の開始を決定します。担当コンサルタントが伴走します。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3847654" y="4018672"/>
            <a:ext cx="4877693" cy="1053778"/>
          </a:xfrm>
          <a:prstGeom prst="roundRect">
            <a:avLst>
              <a:gd name="adj" fmla="val 50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237" y="3972446"/>
            <a:ext cx="149498" cy="119583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3847655" y="4100467"/>
            <a:ext cx="4877692" cy="82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📩 お問い合わせ先：キャリアコンサルタント（国家資格）兼 AFP ／ 節目設計® </a:t>
            </a:r>
            <a:r>
              <a:rPr lang="en-US" sz="1400" b="1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担当</a:t>
            </a:r>
            <a:endParaRPr lang="en-US" sz="1400" b="1" dirty="0">
              <a:solidFill>
                <a:srgbClr val="000000"/>
              </a:solidFill>
              <a:latin typeface="+mn-ea"/>
              <a:cs typeface="Funnel Sans" pitchFamily="34" charset="-120"/>
            </a:endParaRPr>
          </a:p>
          <a:p>
            <a:pPr marL="0" indent="0" algn="l">
              <a:lnSpc>
                <a:spcPts val="1350"/>
              </a:lnSpc>
              <a:buNone/>
            </a:pPr>
            <a:endParaRPr lang="en-US" sz="1400" b="1" dirty="0">
              <a:latin typeface="+mn-ea"/>
            </a:endParaRPr>
          </a:p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初回ご相談は完全無料です。貴社の節目社員支援の第一歩を、一緒にお手伝いいたします。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D7E8A7-FDCB-340D-56C5-F3E8BC7E6244}"/>
              </a:ext>
            </a:extLst>
          </p:cNvPr>
          <p:cNvSpPr/>
          <p:nvPr/>
        </p:nvSpPr>
        <p:spPr>
          <a:xfrm>
            <a:off x="7830032" y="14707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01901" y="514201"/>
            <a:ext cx="1353666" cy="259407"/>
          </a:xfrm>
          <a:prstGeom prst="roundRect">
            <a:avLst>
              <a:gd name="adj" fmla="val 17502"/>
            </a:avLst>
          </a:prstGeom>
          <a:noFill/>
          <a:ln w="4763">
            <a:solidFill>
              <a:srgbClr val="373B48"/>
            </a:solidFill>
            <a:prstDash val="soli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Text 1"/>
          <p:cNvSpPr/>
          <p:nvPr/>
        </p:nvSpPr>
        <p:spPr>
          <a:xfrm>
            <a:off x="3987701" y="559445"/>
            <a:ext cx="1182067" cy="168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エグゼクティブサマリー</a:t>
            </a:r>
            <a:endParaRPr lang="en-US" sz="850" b="1" dirty="0"/>
          </a:p>
        </p:txBody>
      </p:sp>
      <p:sp>
        <p:nvSpPr>
          <p:cNvPr id="5" name="Text 2"/>
          <p:cNvSpPr/>
          <p:nvPr/>
        </p:nvSpPr>
        <p:spPr>
          <a:xfrm>
            <a:off x="3901901" y="825103"/>
            <a:ext cx="4769197" cy="844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なぜ今、「節目社員」支援が急務なのか</a:t>
            </a:r>
            <a:endParaRPr lang="en-US" sz="26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901901" y="1862882"/>
            <a:ext cx="2320230" cy="1637854"/>
          </a:xfrm>
          <a:prstGeom prst="roundRect">
            <a:avLst>
              <a:gd name="adj" fmla="val 3465"/>
            </a:avLst>
          </a:prstGeom>
          <a:solidFill>
            <a:schemeClr val="accent4">
              <a:lumMod val="20000"/>
              <a:lumOff val="8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41725" y="2002706"/>
            <a:ext cx="1688976" cy="22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🔴</a:t>
            </a:r>
            <a:r>
              <a:rPr lang="en-US" sz="13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課題</a:t>
            </a:r>
            <a:endParaRPr lang="en-US" sz="1300" b="1" dirty="0">
              <a:latin typeface="+mn-ea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41725" y="2300585"/>
            <a:ext cx="2040582" cy="105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定年後再雇用者の約60%がモチベーション低下を経験。節目ごとの適切な支援がないまま、優秀な人材の戦力低下・早期離職が加速しています。</a:t>
            </a:r>
            <a:endParaRPr lang="en-US" sz="1050" b="1" dirty="0">
              <a:latin typeface="+mn-ea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356940" y="1835944"/>
            <a:ext cx="2320230" cy="1637854"/>
          </a:xfrm>
          <a:prstGeom prst="roundRect">
            <a:avLst>
              <a:gd name="adj" fmla="val 3465"/>
            </a:avLst>
          </a:prstGeom>
          <a:solidFill>
            <a:schemeClr val="accent5">
              <a:lumMod val="20000"/>
              <a:lumOff val="8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490692" y="2002706"/>
            <a:ext cx="1688976" cy="22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💡</a:t>
            </a:r>
            <a:r>
              <a:rPr lang="en-US" sz="1300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</a:t>
            </a:r>
            <a:r>
              <a:rPr lang="en-US" sz="13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解決策</a:t>
            </a:r>
            <a:endParaRPr lang="en-US" sz="1300" b="1" dirty="0">
              <a:latin typeface="+mn-ea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490692" y="2300585"/>
            <a:ext cx="2040582" cy="1060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「節目設計</a:t>
            </a:r>
            <a:r>
              <a:rPr lang="en-US" sz="105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®</a:t>
            </a: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」は、キャリアコンサルティングとFPの知見を統合。各節目の社員が将来を可視化し、主体的にキャリアを設計できる環境を整備します。</a:t>
            </a:r>
            <a:endParaRPr lang="en-US" sz="1050" b="1" dirty="0">
              <a:latin typeface="+mn-ea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901900" y="3666977"/>
            <a:ext cx="4769197" cy="1225063"/>
          </a:xfrm>
          <a:prstGeom prst="roundRect">
            <a:avLst>
              <a:gd name="adj" fmla="val 5677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41725" y="3769296"/>
            <a:ext cx="1688976" cy="220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+mn-ea"/>
                <a:cs typeface="Mona Sans Semi Bold" pitchFamily="34" charset="-120"/>
              </a:rPr>
              <a:t>📈</a:t>
            </a:r>
            <a:r>
              <a:rPr lang="en-US" sz="13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 期待効果</a:t>
            </a:r>
            <a:endParaRPr lang="en-US" sz="1300" b="1" dirty="0">
              <a:latin typeface="+mn-ea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041725" y="4067175"/>
            <a:ext cx="4489549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05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社員のエンゲージメント</a:t>
            </a:r>
            <a:r>
              <a:rPr lang="ja-JP" alt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（</a:t>
            </a:r>
            <a:r>
              <a:rPr lang="ja-JP" altLang="en-US" sz="1050" dirty="0">
                <a:latin typeface="+mn-ea"/>
              </a:rPr>
              <a:t>従業員の会社に対する「愛着心」や「思い入れ」</a:t>
            </a:r>
            <a:r>
              <a:rPr lang="en-US" altLang="ja-JP" sz="1050" dirty="0">
                <a:latin typeface="+mn-ea"/>
              </a:rPr>
              <a:t>)</a:t>
            </a: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向上・離職率低下・定年後も活躍できる人材基盤の確立。人事コストを削減しながら、組織の持続的成長を実現します。</a:t>
            </a:r>
            <a:endParaRPr lang="en-US" sz="1050" b="1" dirty="0">
              <a:latin typeface="+mn-ea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206A3B4-2606-406B-7FAE-1B85A4AF8C40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76BAB50-1AB7-7621-4DB9-5B8BD06F5331}"/>
              </a:ext>
            </a:extLst>
          </p:cNvPr>
          <p:cNvSpPr/>
          <p:nvPr/>
        </p:nvSpPr>
        <p:spPr>
          <a:xfrm>
            <a:off x="419100" y="1655787"/>
            <a:ext cx="8305800" cy="32133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Shape 0"/>
          <p:cNvSpPr/>
          <p:nvPr/>
        </p:nvSpPr>
        <p:spPr>
          <a:xfrm>
            <a:off x="472901" y="382935"/>
            <a:ext cx="1026468" cy="249882"/>
          </a:xfrm>
          <a:prstGeom prst="roundRect">
            <a:avLst>
              <a:gd name="adj" fmla="val 18169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553938" y="423416"/>
            <a:ext cx="864394" cy="168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対象社員タイプ別</a:t>
            </a:r>
            <a:endParaRPr lang="en-US" sz="850" b="1" dirty="0"/>
          </a:p>
        </p:txBody>
      </p:sp>
      <p:sp>
        <p:nvSpPr>
          <p:cNvPr id="4" name="Text 2"/>
          <p:cNvSpPr/>
          <p:nvPr/>
        </p:nvSpPr>
        <p:spPr>
          <a:xfrm>
            <a:off x="472901" y="684312"/>
            <a:ext cx="5606281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5つの節目タイプに対応した支援設計</a:t>
            </a:r>
            <a:endParaRPr lang="en-US" sz="26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2901" y="1299790"/>
            <a:ext cx="819819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b="1" dirty="0">
                <a:latin typeface="+mn-ea"/>
                <a:cs typeface="Funnel Sans" pitchFamily="34" charset="-120"/>
              </a:rPr>
              <a:t>社員のキャリアステージに応じた課題を把握し、個別最適化された支援を提供します。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72901" y="1655787"/>
            <a:ext cx="8198197" cy="3104704"/>
          </a:xfrm>
          <a:prstGeom prst="roundRect">
            <a:avLst>
              <a:gd name="adj" fmla="val 182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ja-JP" altLang="en-US" b="1">
              <a:latin typeface="+mn-ea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7664" y="1660550"/>
            <a:ext cx="8188672" cy="375121"/>
          </a:xfrm>
          <a:prstGeom prst="rect">
            <a:avLst/>
          </a:prstGeom>
          <a:solidFill>
            <a:schemeClr val="accent5">
              <a:lumMod val="60000"/>
              <a:lumOff val="40000"/>
              <a:alpha val="4000"/>
            </a:schemeClr>
          </a:solidFill>
          <a:ln/>
        </p:spPr>
        <p:txBody>
          <a:bodyPr/>
          <a:lstStyle/>
          <a:p>
            <a:endParaRPr lang="ja-JP" altLang="en-US" b="1" dirty="0">
              <a:latin typeface="+mn-ea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2874" y="1742554"/>
            <a:ext cx="7918400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highlight>
                  <a:srgbClr val="00FF00"/>
                </a:highlight>
                <a:latin typeface="+mn-ea"/>
                <a:cs typeface="Funnel Sans" pitchFamily="34" charset="-120"/>
              </a:rPr>
              <a:t>節目タイプ</a:t>
            </a:r>
            <a:endParaRPr lang="en-US" sz="1200" b="1" dirty="0">
              <a:highlight>
                <a:srgbClr val="00FF00"/>
              </a:highlight>
              <a:latin typeface="+mn-ea"/>
            </a:endParaRPr>
          </a:p>
        </p:txBody>
      </p:sp>
      <p:sp>
        <p:nvSpPr>
          <p:cNvPr id="9" name="Text 7"/>
          <p:cNvSpPr/>
          <p:nvPr/>
        </p:nvSpPr>
        <p:spPr>
          <a:xfrm>
            <a:off x="2089175" y="1742554"/>
            <a:ext cx="193603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highlight>
                  <a:srgbClr val="FFFF00"/>
                </a:highlight>
                <a:latin typeface="+mn-ea"/>
                <a:cs typeface="Funnel Sans" pitchFamily="34" charset="-120"/>
              </a:rPr>
              <a:t>典型的な課題</a:t>
            </a:r>
            <a:endParaRPr lang="en-US" sz="1200" b="1" dirty="0">
              <a:highlight>
                <a:srgbClr val="FFFF00"/>
              </a:highlight>
              <a:latin typeface="+mn-ea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00091" y="1742554"/>
            <a:ext cx="193603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highlight>
                  <a:srgbClr val="00FFFF"/>
                </a:highlight>
                <a:latin typeface="+mn-ea"/>
                <a:cs typeface="Funnel Sans" pitchFamily="34" charset="-120"/>
              </a:rPr>
              <a:t>当サービスの対応</a:t>
            </a:r>
            <a:endParaRPr lang="en-US" sz="1200" b="1" dirty="0">
              <a:highlight>
                <a:srgbClr val="00FFFF"/>
              </a:highlight>
              <a:latin typeface="+mn-ea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11007" y="1742554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highlight>
                  <a:srgbClr val="800080"/>
                </a:highlight>
                <a:latin typeface="+mn-ea"/>
                <a:cs typeface="Funnel Sans" pitchFamily="34" charset="-120"/>
              </a:rPr>
              <a:t>期待される変化</a:t>
            </a:r>
            <a:endParaRPr lang="en-US" sz="1200" b="1" dirty="0">
              <a:highlight>
                <a:srgbClr val="800080"/>
              </a:highlight>
              <a:latin typeface="+mn-ea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77664" y="2035671"/>
            <a:ext cx="8188672" cy="3751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ja-JP" altLang="en-US" b="1" dirty="0">
              <a:latin typeface="+mn-ea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12874" y="2117675"/>
            <a:ext cx="12014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highlight>
                  <a:srgbClr val="C0C0C0"/>
                </a:highlight>
                <a:latin typeface="+mn-ea"/>
                <a:cs typeface="Funnel Sans" pitchFamily="34" charset="-120"/>
              </a:rPr>
              <a:t>新入社員</a:t>
            </a:r>
            <a:endParaRPr lang="en-US" sz="1050" b="1" dirty="0">
              <a:highlight>
                <a:srgbClr val="C0C0C0"/>
              </a:highlight>
              <a:latin typeface="+mn-ea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2089175" y="2117675"/>
            <a:ext cx="193603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将来像の不安、早期離職リスク</a:t>
            </a:r>
            <a:endParaRPr lang="en-US" sz="1050" b="1" dirty="0">
              <a:latin typeface="+mn-ea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300091" y="2089658"/>
            <a:ext cx="193603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長期キャリアビジョンの可視化</a:t>
            </a:r>
            <a:endParaRPr lang="en-US" sz="1050" b="1" dirty="0">
              <a:latin typeface="+mn-ea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511007" y="2117675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定着率向上・早期戦力化</a:t>
            </a:r>
            <a:endParaRPr lang="en-US" sz="1050" b="1" dirty="0">
              <a:latin typeface="+mn-ea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77664" y="2410792"/>
            <a:ext cx="8188672" cy="58623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ja-JP" altLang="en-US" b="1">
              <a:latin typeface="+mn-ea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12874" y="2492797"/>
            <a:ext cx="12014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highlight>
                  <a:srgbClr val="C0C0C0"/>
                </a:highlight>
                <a:latin typeface="+mn-ea"/>
                <a:cs typeface="Funnel Sans" pitchFamily="34" charset="-120"/>
              </a:rPr>
              <a:t>昇進者</a:t>
            </a:r>
            <a:endParaRPr lang="en-US" sz="1050" b="1" dirty="0">
              <a:highlight>
                <a:srgbClr val="C0C0C0"/>
              </a:highlight>
              <a:latin typeface="+mn-ea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2089175" y="2492797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役割変化への適応、プレッシャー</a:t>
            </a:r>
            <a:endParaRPr lang="en-US" sz="1050" b="1" dirty="0">
              <a:latin typeface="+mn-ea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300091" y="2492797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管理職キャリア設計＋家計シミュレーション</a:t>
            </a:r>
            <a:endParaRPr lang="en-US" sz="1050" b="1" dirty="0">
              <a:latin typeface="+mn-ea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511007" y="2492797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マネジメント定着・負担軽減</a:t>
            </a:r>
            <a:endParaRPr lang="en-US" sz="1050" b="1" dirty="0">
              <a:latin typeface="+mn-ea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477664" y="2997026"/>
            <a:ext cx="8188672" cy="5862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ja-JP" altLang="en-US" b="1" dirty="0">
              <a:latin typeface="+mn-ea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12874" y="3079031"/>
            <a:ext cx="1201415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highlight>
                  <a:srgbClr val="C0C0C0"/>
                </a:highlight>
                <a:latin typeface="+mn-ea"/>
                <a:cs typeface="Funnel Sans" pitchFamily="34" charset="-120"/>
              </a:rPr>
              <a:t>中堅管理職</a:t>
            </a:r>
            <a:endParaRPr lang="en-US" sz="1050" b="1" dirty="0">
              <a:highlight>
                <a:srgbClr val="C0C0C0"/>
              </a:highlight>
              <a:latin typeface="+mn-ea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2089175" y="3079031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キャリアの停滞感、燃え尽き症候群</a:t>
            </a:r>
            <a:endParaRPr lang="en-US" sz="1050" b="1" dirty="0">
              <a:latin typeface="+mn-ea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4300091" y="3079031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セカンドキャリア・副業の可能性検討</a:t>
            </a:r>
            <a:endParaRPr lang="en-US" sz="1050" b="1" dirty="0">
              <a:latin typeface="+mn-ea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6511007" y="3079031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意欲回復・生産性向上</a:t>
            </a:r>
            <a:endParaRPr lang="en-US" sz="1050" b="1" dirty="0">
              <a:latin typeface="+mn-ea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477664" y="3583260"/>
            <a:ext cx="8188672" cy="58623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ja-JP" altLang="en-US" b="1">
              <a:latin typeface="+mn-ea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612874" y="3665265"/>
            <a:ext cx="1201415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highlight>
                  <a:srgbClr val="C0C0C0"/>
                </a:highlight>
                <a:latin typeface="+mn-ea"/>
                <a:cs typeface="Funnel Sans" pitchFamily="34" charset="-120"/>
              </a:rPr>
              <a:t>定年前社員（55〜60歳）</a:t>
            </a:r>
            <a:endParaRPr lang="en-US" sz="1050" b="1" dirty="0">
              <a:highlight>
                <a:srgbClr val="C0C0C0"/>
              </a:highlight>
              <a:latin typeface="+mn-ea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2089175" y="3665265"/>
            <a:ext cx="193603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退職後の不安、再雇用への疑問</a:t>
            </a:r>
            <a:endParaRPr lang="en-US" sz="1050" b="1" dirty="0">
              <a:latin typeface="+mn-ea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4300091" y="3665265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75〜90歳までのライフシミュレーション</a:t>
            </a:r>
            <a:endParaRPr lang="en-US" sz="1050" b="1" dirty="0">
              <a:latin typeface="+mn-ea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6511007" y="3665265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安心感・継続就業意欲の向上</a:t>
            </a:r>
            <a:endParaRPr lang="en-US" sz="1050" b="1" dirty="0">
              <a:latin typeface="+mn-ea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477664" y="4169494"/>
            <a:ext cx="8188672" cy="58623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ja-JP" altLang="en-US" b="1">
              <a:latin typeface="+mn-ea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612874" y="4251499"/>
            <a:ext cx="1201415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highlight>
                  <a:srgbClr val="C0C0C0"/>
                </a:highlight>
                <a:latin typeface="+mn-ea"/>
                <a:cs typeface="Funnel Sans" pitchFamily="34" charset="-120"/>
              </a:rPr>
              <a:t>産休・育休・復職者</a:t>
            </a:r>
            <a:endParaRPr lang="en-US" sz="1050" b="1" dirty="0">
              <a:highlight>
                <a:srgbClr val="C0C0C0"/>
              </a:highlight>
              <a:latin typeface="+mn-ea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2089175" y="4251499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ブランクへの不安、復帰後の方向性</a:t>
            </a:r>
            <a:endParaRPr lang="en-US" sz="1050" b="1" dirty="0">
              <a:latin typeface="+mn-ea"/>
            </a:endParaRPr>
          </a:p>
        </p:txBody>
      </p:sp>
      <p:sp>
        <p:nvSpPr>
          <p:cNvPr id="35" name="Text 33"/>
          <p:cNvSpPr/>
          <p:nvPr/>
        </p:nvSpPr>
        <p:spPr>
          <a:xfrm>
            <a:off x="4300091" y="4251499"/>
            <a:ext cx="1936031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復職後キャリアパス＋家計再設計</a:t>
            </a:r>
            <a:endParaRPr lang="en-US" sz="1050" b="1" dirty="0">
              <a:latin typeface="+mn-ea"/>
            </a:endParaRPr>
          </a:p>
        </p:txBody>
      </p:sp>
      <p:sp>
        <p:nvSpPr>
          <p:cNvPr id="36" name="Text 34"/>
          <p:cNvSpPr/>
          <p:nvPr/>
        </p:nvSpPr>
        <p:spPr>
          <a:xfrm>
            <a:off x="6511007" y="4251499"/>
            <a:ext cx="202026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latin typeface="+mn-ea"/>
                <a:cs typeface="Funnel Sans" pitchFamily="34" charset="-120"/>
              </a:rPr>
              <a:t>スムーズな復職・長期活躍</a:t>
            </a:r>
            <a:endParaRPr lang="en-US" sz="1050" b="1" dirty="0">
              <a:latin typeface="+mn-ea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CB7AADA-8BF2-2937-9038-0990D1BCD0F3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58416"/>
            <a:ext cx="963439" cy="266402"/>
          </a:xfrm>
          <a:prstGeom prst="roundRect">
            <a:avLst>
              <a:gd name="adj" fmla="val 17880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581174" y="700906"/>
            <a:ext cx="79332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サービスの流れ</a:t>
            </a:r>
            <a:endParaRPr lang="en-US" sz="850" b="1" dirty="0"/>
          </a:p>
        </p:txBody>
      </p:sp>
      <p:sp>
        <p:nvSpPr>
          <p:cNvPr id="4" name="Text 2"/>
          <p:cNvSpPr/>
          <p:nvPr/>
        </p:nvSpPr>
        <p:spPr>
          <a:xfrm>
            <a:off x="496119" y="981521"/>
            <a:ext cx="483244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無償から始める4ステップ設計</a:t>
            </a:r>
            <a:endParaRPr lang="en-US" sz="27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637109"/>
            <a:ext cx="8151763" cy="2234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6" name="Text 3"/>
          <p:cNvSpPr/>
          <p:nvPr/>
        </p:nvSpPr>
        <p:spPr>
          <a:xfrm>
            <a:off x="1478791" y="2444687"/>
            <a:ext cx="1231850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STEP1 無償</a:t>
            </a:r>
            <a:endParaRPr lang="en-US" sz="1350" b="1" dirty="0">
              <a:latin typeface="+mn-ea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78791" y="2727989"/>
            <a:ext cx="1231850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概要アンケート30問→AI即時フィードバック</a:t>
            </a:r>
            <a:endParaRPr lang="en-US" sz="1100" b="1" dirty="0">
              <a:latin typeface="+mn-ea"/>
            </a:endParaRPr>
          </a:p>
        </p:txBody>
      </p:sp>
      <p:sp>
        <p:nvSpPr>
          <p:cNvPr id="8" name="Text 5"/>
          <p:cNvSpPr/>
          <p:nvPr/>
        </p:nvSpPr>
        <p:spPr>
          <a:xfrm>
            <a:off x="3141353" y="2329993"/>
            <a:ext cx="1231850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73B48"/>
                </a:solidFill>
                <a:latin typeface="+mn-ea"/>
                <a:cs typeface="Mona Sans Semi Bold" pitchFamily="34" charset="-120"/>
              </a:rPr>
              <a:t>STEP2 無償</a:t>
            </a:r>
            <a:endParaRPr lang="en-US" sz="1350" b="1" dirty="0">
              <a:latin typeface="+mn-ea"/>
            </a:endParaRPr>
          </a:p>
        </p:txBody>
      </p:sp>
      <p:sp>
        <p:nvSpPr>
          <p:cNvPr id="9" name="Text 6"/>
          <p:cNvSpPr/>
          <p:nvPr/>
        </p:nvSpPr>
        <p:spPr>
          <a:xfrm>
            <a:off x="3141353" y="2613295"/>
            <a:ext cx="1231850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詳細アンケート30問→AI統合分析レポート</a:t>
            </a:r>
            <a:endParaRPr lang="en-US" sz="1100" b="1" dirty="0">
              <a:latin typeface="+mn-ea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35284" y="2444687"/>
            <a:ext cx="1231850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73B48"/>
                </a:solidFill>
                <a:latin typeface="+mn-ea"/>
                <a:cs typeface="Mona Sans Semi Bold" pitchFamily="34" charset="-120"/>
              </a:rPr>
              <a:t>STEP3 有償</a:t>
            </a:r>
            <a:endParaRPr lang="en-US" sz="1350" b="1" dirty="0">
              <a:latin typeface="+mn-ea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35284" y="2727989"/>
            <a:ext cx="1231850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ZOOM面談30分（アバター可）→個別面談レポート</a:t>
            </a:r>
            <a:endParaRPr lang="en-US" sz="1100" b="1" dirty="0">
              <a:latin typeface="+mn-ea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3530" y="2329993"/>
            <a:ext cx="1231849" cy="220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73B48"/>
                </a:solidFill>
                <a:latin typeface="+mn-ea"/>
                <a:cs typeface="Mona Sans Semi Bold" pitchFamily="34" charset="-120"/>
              </a:rPr>
              <a:t>STEP4 有償</a:t>
            </a:r>
            <a:endParaRPr lang="en-US" sz="1350" b="1" dirty="0">
              <a:latin typeface="+mn-ea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13530" y="2613295"/>
            <a:ext cx="1231849" cy="52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定期面談3ヶ月毎→ライフシミュレーション更新</a:t>
            </a:r>
            <a:endParaRPr lang="en-US" sz="1100" b="1" dirty="0">
              <a:latin typeface="+mn-ea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96119" y="4031456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STEP1・2の無償フェーズで社員の関与度を高め、STEP3・4の有償フェーズで深い個別支援へ移行。生成AIを活用した即時フィードバックにより、導入の心理的ハードルを大幅に下げています。</a:t>
            </a:r>
            <a:endParaRPr lang="en-US" sz="1400" b="1" dirty="0">
              <a:latin typeface="+mn-ea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BD2DC5-C112-BAAD-6B2E-598BA229B6BF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42B9FD-1C14-4471-9BF0-90EF3C73DC63}"/>
              </a:ext>
            </a:extLst>
          </p:cNvPr>
          <p:cNvSpPr/>
          <p:nvPr/>
        </p:nvSpPr>
        <p:spPr>
          <a:xfrm>
            <a:off x="731520" y="1351806"/>
            <a:ext cx="3840480" cy="28163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+mn-ea"/>
            </a:endParaRPr>
          </a:p>
        </p:txBody>
      </p:sp>
      <p:sp>
        <p:nvSpPr>
          <p:cNvPr id="2" name="Shape 0"/>
          <p:cNvSpPr/>
          <p:nvPr/>
        </p:nvSpPr>
        <p:spPr>
          <a:xfrm>
            <a:off x="827336" y="325041"/>
            <a:ext cx="737592" cy="187672"/>
          </a:xfrm>
          <a:prstGeom prst="roundRect">
            <a:avLst>
              <a:gd name="adj" fmla="val 19433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892448" y="357560"/>
            <a:ext cx="607368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6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差別化ポイント</a:t>
            </a:r>
            <a:endParaRPr lang="en-US" sz="650" b="1" dirty="0"/>
          </a:p>
        </p:txBody>
      </p:sp>
      <p:sp>
        <p:nvSpPr>
          <p:cNvPr id="4" name="Text 2"/>
          <p:cNvSpPr/>
          <p:nvPr/>
        </p:nvSpPr>
        <p:spPr>
          <a:xfrm>
            <a:off x="827336" y="545902"/>
            <a:ext cx="7008986" cy="348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他社サービスとの比較：節目設計</a:t>
            </a:r>
            <a:r>
              <a:rPr lang="en-US" sz="2100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®</a:t>
            </a:r>
            <a:r>
              <a:rPr lang="en-US" sz="210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が選ばれる5つの理由</a:t>
            </a:r>
            <a:endParaRPr lang="en-US" sz="21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Text 3"/>
          <p:cNvSpPr/>
          <p:nvPr/>
        </p:nvSpPr>
        <p:spPr>
          <a:xfrm>
            <a:off x="867148" y="1553975"/>
            <a:ext cx="3612207" cy="754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一般的なFP相談やキャリアコンサルティングは単独提供が主流です。節目設計</a:t>
            </a:r>
            <a:r>
              <a:rPr lang="en-US" sz="105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®</a:t>
            </a: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は国家資格キャリアコンサルタントとAFPを一人が兼務し、キャリアと家計を統合的に支援できる点が最大の強みです。</a:t>
            </a:r>
            <a:endParaRPr lang="en-US" sz="1050" b="1" dirty="0">
              <a:latin typeface="+mn-ea"/>
            </a:endParaRPr>
          </a:p>
        </p:txBody>
      </p:sp>
      <p:sp>
        <p:nvSpPr>
          <p:cNvPr id="6" name="Text 4"/>
          <p:cNvSpPr/>
          <p:nvPr/>
        </p:nvSpPr>
        <p:spPr>
          <a:xfrm>
            <a:off x="827336" y="2861295"/>
            <a:ext cx="3612207" cy="1103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SIer業界35年の実務経験に基づく文脈理解</a:t>
            </a:r>
            <a:endParaRPr lang="en-US" sz="1050" b="1" dirty="0">
              <a:latin typeface="+mn-ea"/>
            </a:endParaRPr>
          </a:p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75〜90歳まで視野に入れた超長期ライフシミュレーション</a:t>
            </a:r>
            <a:endParaRPr lang="en-US" sz="1050" b="1" dirty="0">
              <a:latin typeface="+mn-ea"/>
            </a:endParaRPr>
          </a:p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アバター面談対応（顔出しNGの管理職も安心）</a:t>
            </a:r>
            <a:endParaRPr lang="en-US" sz="1050" b="1" dirty="0">
              <a:latin typeface="+mn-ea"/>
            </a:endParaRPr>
          </a:p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生成AI活用による無償即時フィードバック</a:t>
            </a:r>
            <a:endParaRPr lang="en-US" sz="1050" b="1" dirty="0">
              <a:latin typeface="+mn-ea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71" y="1112713"/>
            <a:ext cx="3612207" cy="3612207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071" y="1112713"/>
            <a:ext cx="3612207" cy="3612207"/>
          </a:xfrm>
          <a:prstGeom prst="rect">
            <a:avLst/>
          </a:prstGeom>
        </p:spPr>
      </p:pic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5E4F2A77-033A-9BFE-A6F0-44B301FD30E3}"/>
              </a:ext>
            </a:extLst>
          </p:cNvPr>
          <p:cNvSpPr/>
          <p:nvPr/>
        </p:nvSpPr>
        <p:spPr>
          <a:xfrm rot="10800000">
            <a:off x="5334000" y="1035769"/>
            <a:ext cx="372175" cy="26670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1CE970-3BAC-7AF5-0C8F-9C6BE3A72190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9ED9F72-EF72-849A-F844-333FC5C3CD47}"/>
              </a:ext>
            </a:extLst>
          </p:cNvPr>
          <p:cNvSpPr/>
          <p:nvPr/>
        </p:nvSpPr>
        <p:spPr>
          <a:xfrm>
            <a:off x="266700" y="1492672"/>
            <a:ext cx="5295900" cy="3528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49610" y="400050"/>
            <a:ext cx="1086445" cy="243185"/>
          </a:xfrm>
          <a:prstGeom prst="roundRect">
            <a:avLst>
              <a:gd name="adj" fmla="val 17751"/>
            </a:avLst>
          </a:prstGeom>
          <a:noFill/>
          <a:ln w="4763">
            <a:solidFill>
              <a:srgbClr val="373B48"/>
            </a:solidFill>
            <a:prstDash val="soli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Text 1"/>
          <p:cNvSpPr/>
          <p:nvPr/>
        </p:nvSpPr>
        <p:spPr>
          <a:xfrm>
            <a:off x="531391" y="443285"/>
            <a:ext cx="922883" cy="15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00" dirty="0">
                <a:solidFill>
                  <a:srgbClr val="373B48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提供者プロフィール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49610" y="689744"/>
            <a:ext cx="4815780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35年の現場経験が支える、実践的アドバイス</a:t>
            </a:r>
            <a:endParaRPr lang="en-US" sz="25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49610" y="1667247"/>
            <a:ext cx="4815780" cy="947812"/>
          </a:xfrm>
          <a:prstGeom prst="roundRect">
            <a:avLst>
              <a:gd name="adj" fmla="val 7236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b="1" dirty="0">
              <a:latin typeface="+mn-ea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35322" y="1667247"/>
            <a:ext cx="57150" cy="947812"/>
          </a:xfrm>
          <a:prstGeom prst="roundRect">
            <a:avLst>
              <a:gd name="adj" fmla="val 9441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5198" y="1809973"/>
            <a:ext cx="288094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キャリアコンサルティング（国家資格）</a:t>
            </a:r>
            <a:endParaRPr lang="en-US" sz="1250" b="1" dirty="0">
              <a:latin typeface="+mn-ea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5198" y="2080468"/>
            <a:ext cx="4573042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SIerでのシステム営業35年・地方自治体での就労支援・家計相談7年の実務経験。IT系企業の</a:t>
            </a:r>
            <a:r>
              <a:rPr lang="ja-JP" altLang="en-US" sz="10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他、地方中堅企業</a:t>
            </a:r>
            <a:r>
              <a:rPr lang="en-US" sz="10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節目社員が直面する課題を深く理解しています</a:t>
            </a:r>
            <a:r>
              <a:rPr lang="en-US" sz="10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000" b="1" dirty="0">
              <a:latin typeface="+mn-ea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49610" y="2731443"/>
            <a:ext cx="4815780" cy="947812"/>
          </a:xfrm>
          <a:prstGeom prst="roundRect">
            <a:avLst>
              <a:gd name="adj" fmla="val 7236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35322" y="2731443"/>
            <a:ext cx="57150" cy="947812"/>
          </a:xfrm>
          <a:prstGeom prst="roundRect">
            <a:avLst>
              <a:gd name="adj" fmla="val 9441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5198" y="2874169"/>
            <a:ext cx="3531766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AFP（ファイナンシャル・プランニング技能士）</a:t>
            </a:r>
            <a:endParaRPr lang="en-US" sz="1250" b="1" dirty="0">
              <a:latin typeface="+mn-ea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5198" y="3144664"/>
            <a:ext cx="4487466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本人・家族の人生設計（収入・支出・ライフイベント）を数値で可視化。75〜90歳までの超長期ライフシミュレーションを提示します。</a:t>
            </a:r>
            <a:endParaRPr lang="en-US" sz="1000" b="1" dirty="0">
              <a:latin typeface="+mn-ea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49610" y="3795638"/>
            <a:ext cx="4815780" cy="947812"/>
          </a:xfrm>
          <a:prstGeom prst="roundRect">
            <a:avLst>
              <a:gd name="adj" fmla="val 7236"/>
            </a:avLst>
          </a:prstGeom>
          <a:solidFill>
            <a:srgbClr val="FFFFFF">
              <a:alpha val="95000"/>
            </a:srgb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435322" y="3795638"/>
            <a:ext cx="57150" cy="947812"/>
          </a:xfrm>
          <a:prstGeom prst="roundRect">
            <a:avLst>
              <a:gd name="adj" fmla="val 94419"/>
            </a:avLst>
          </a:prstGeom>
          <a:solidFill>
            <a:srgbClr val="373B48"/>
          </a:solidFill>
          <a:ln/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5198" y="3901901"/>
            <a:ext cx="193417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生成AI × 人的専門性の融合</a:t>
            </a:r>
            <a:endParaRPr lang="en-US" sz="1250" b="1" dirty="0">
              <a:latin typeface="+mn-ea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35198" y="4208859"/>
            <a:ext cx="4487466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AIによる即時フィードバックと、専門家による個別面談を組み合わせることで、質とスピードを両立した支援を実現します。</a:t>
            </a:r>
            <a:endParaRPr lang="en-US" sz="1000" b="1" dirty="0">
              <a:latin typeface="+mn-ea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6807B7F-D522-46AD-DD9F-C5752106AC5D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1871" y="402580"/>
            <a:ext cx="1254472" cy="228451"/>
          </a:xfrm>
          <a:prstGeom prst="roundRect">
            <a:avLst>
              <a:gd name="adj" fmla="val 18570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517624" y="440457"/>
            <a:ext cx="1102965" cy="152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導入スケジュール・費用</a:t>
            </a:r>
            <a:endParaRPr lang="en-US" sz="750" b="1" dirty="0"/>
          </a:p>
        </p:txBody>
      </p:sp>
      <p:sp>
        <p:nvSpPr>
          <p:cNvPr id="4" name="Text 2"/>
          <p:cNvSpPr/>
          <p:nvPr/>
        </p:nvSpPr>
        <p:spPr>
          <a:xfrm>
            <a:off x="441871" y="675977"/>
            <a:ext cx="6627391" cy="394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まずはモニター期間から、リスクなくスタート</a:t>
            </a:r>
            <a:endParaRPr lang="en-US" sz="24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41871" y="2581647"/>
            <a:ext cx="8260259" cy="14288"/>
          </a:xfrm>
          <a:prstGeom prst="roundRect">
            <a:avLst>
              <a:gd name="adj" fmla="val 371150"/>
            </a:avLst>
          </a:prstGeom>
          <a:solidFill>
            <a:srgbClr val="C8CACF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6" name="Shape 4"/>
          <p:cNvSpPr/>
          <p:nvPr/>
        </p:nvSpPr>
        <p:spPr>
          <a:xfrm>
            <a:off x="2464594" y="2202917"/>
            <a:ext cx="14288" cy="378768"/>
          </a:xfrm>
          <a:prstGeom prst="roundRect">
            <a:avLst>
              <a:gd name="adj" fmla="val 371150"/>
            </a:avLst>
          </a:prstGeom>
          <a:solidFill>
            <a:srgbClr val="C8CACF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329755" y="2439628"/>
            <a:ext cx="284038" cy="284038"/>
          </a:xfrm>
          <a:prstGeom prst="roundRect">
            <a:avLst>
              <a:gd name="adj" fmla="val 18670"/>
            </a:avLst>
          </a:prstGeom>
          <a:solidFill>
            <a:schemeClr val="accent6">
              <a:lumMod val="60000"/>
              <a:lumOff val="4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8" name="Text 6"/>
          <p:cNvSpPr/>
          <p:nvPr/>
        </p:nvSpPr>
        <p:spPr>
          <a:xfrm>
            <a:off x="2356954" y="2486339"/>
            <a:ext cx="189384" cy="23671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1</a:t>
            </a:r>
            <a:endParaRPr lang="en-US" sz="1050" b="1" dirty="0">
              <a:latin typeface="+mn-ea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60859" y="1671600"/>
            <a:ext cx="3807470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モニター導入（無償）対象社員5〜10名でSTEP1・2を実施。AIレポートの効果を検証します。</a:t>
            </a:r>
            <a:endParaRPr lang="en-US" sz="1050" b="1" dirty="0">
              <a:latin typeface="+mn-ea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564782" y="2581610"/>
            <a:ext cx="14288" cy="378768"/>
          </a:xfrm>
          <a:prstGeom prst="roundRect">
            <a:avLst>
              <a:gd name="adj" fmla="val 371150"/>
            </a:avLst>
          </a:prstGeom>
          <a:solidFill>
            <a:srgbClr val="C8CACF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429944" y="2439628"/>
            <a:ext cx="284038" cy="284038"/>
          </a:xfrm>
          <a:prstGeom prst="roundRect">
            <a:avLst>
              <a:gd name="adj" fmla="val 18670"/>
            </a:avLst>
          </a:prstGeom>
          <a:solidFill>
            <a:schemeClr val="accent6">
              <a:lumMod val="60000"/>
              <a:lumOff val="4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477234" y="2463254"/>
            <a:ext cx="189384" cy="2367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2</a:t>
            </a:r>
            <a:endParaRPr lang="en-US" sz="1050" b="1" dirty="0">
              <a:latin typeface="+mn-ea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707681" y="3086621"/>
            <a:ext cx="1728564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Phase 2（2〜3ヶ月目）</a:t>
            </a:r>
            <a:endParaRPr lang="en-US" sz="1400" b="1" dirty="0">
              <a:latin typeface="+mn-ea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2668265" y="3351312"/>
            <a:ext cx="3807470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効果測定・調整アンケート結果・社員満足度を確認。全社展開の可否を判断します。</a:t>
            </a:r>
            <a:endParaRPr lang="en-US" sz="1050" b="1" dirty="0">
              <a:latin typeface="+mn-ea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664970" y="2202917"/>
            <a:ext cx="14288" cy="378768"/>
          </a:xfrm>
          <a:prstGeom prst="roundRect">
            <a:avLst>
              <a:gd name="adj" fmla="val 371150"/>
            </a:avLst>
          </a:prstGeom>
          <a:solidFill>
            <a:srgbClr val="C8CACF"/>
          </a:solidFill>
          <a:ln w="12700">
            <a:solidFill>
              <a:schemeClr val="tx1"/>
            </a:solidFill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530132" y="2439628"/>
            <a:ext cx="284038" cy="284038"/>
          </a:xfrm>
          <a:prstGeom prst="roundRect">
            <a:avLst>
              <a:gd name="adj" fmla="val 18670"/>
            </a:avLst>
          </a:prstGeom>
          <a:solidFill>
            <a:schemeClr val="accent6">
              <a:lumMod val="60000"/>
              <a:lumOff val="40000"/>
            </a:schemeClr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050" b="1">
              <a:latin typeface="+mn-ea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6577422" y="2463254"/>
            <a:ext cx="189384" cy="23671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3</a:t>
            </a:r>
            <a:endParaRPr lang="en-US" sz="1050" b="1" dirty="0">
              <a:latin typeface="+mn-ea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854155" y="1376281"/>
            <a:ext cx="1650206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n-ea"/>
                <a:cs typeface="Mona Sans Semi Bold" pitchFamily="34" charset="-120"/>
              </a:rPr>
              <a:t>Phase 3（4ヶ月目〜）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761235" y="1648015"/>
            <a:ext cx="3807470" cy="572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5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本格展開（有償）対象社員拡大・定期面談開始。ライフシミュレーションを継続更新します。</a:t>
            </a:r>
            <a:endParaRPr lang="en-US" sz="1050" b="1" dirty="0">
              <a:latin typeface="+mn-ea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1871" y="4050655"/>
            <a:ext cx="8260259" cy="690190"/>
          </a:xfrm>
          <a:prstGeom prst="roundRect">
            <a:avLst>
              <a:gd name="adj" fmla="val 768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ja-JP" altLang="en-US">
              <a:latin typeface="+mn-ea"/>
            </a:endParaRPr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7" y="4240857"/>
            <a:ext cx="157758" cy="126206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852041" y="4194646"/>
            <a:ext cx="7537579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b="1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費用感：モニター期間は無償</a:t>
            </a:r>
            <a:r>
              <a:rPr lang="en-US" sz="950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。</a:t>
            </a:r>
            <a:r>
              <a:rPr lang="en-US" sz="1400" b="1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本格導入後は社員数・面談頻度に応じたパッケージ料金（月額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　</a:t>
            </a:r>
            <a:endParaRPr lang="en-US" altLang="ja-JP" sz="1400" b="1" dirty="0">
              <a:solidFill>
                <a:srgbClr val="000000"/>
              </a:solidFill>
              <a:latin typeface="+mn-ea"/>
              <a:cs typeface="Funnel Sans" pitchFamily="34" charset="-120"/>
            </a:endParaRPr>
          </a:p>
          <a:p>
            <a:pPr marL="0" indent="0" algn="l">
              <a:lnSpc>
                <a:spcPts val="1500"/>
              </a:lnSpc>
              <a:buNone/>
            </a:pPr>
            <a:r>
              <a:rPr lang="ja-JP" alt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　　　　</a:t>
            </a:r>
            <a:r>
              <a:rPr lang="en-US" sz="1400" b="1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制）をご用意しています。詳細は個別</a:t>
            </a:r>
            <a:r>
              <a:rPr lang="ja-JP" alt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に</a:t>
            </a:r>
            <a:r>
              <a:rPr lang="en-US" sz="1400" b="1" dirty="0" err="1">
                <a:solidFill>
                  <a:srgbClr val="000000"/>
                </a:solidFill>
                <a:latin typeface="+mn-ea"/>
                <a:cs typeface="Funnel Sans" pitchFamily="34" charset="-120"/>
              </a:rPr>
              <a:t>ご相談ください</a:t>
            </a:r>
            <a:r>
              <a:rPr 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59AF7B9-C755-69D2-FD69-1537D9067700}"/>
              </a:ext>
            </a:extLst>
          </p:cNvPr>
          <p:cNvSpPr txBox="1"/>
          <p:nvPr/>
        </p:nvSpPr>
        <p:spPr>
          <a:xfrm>
            <a:off x="886643" y="1318854"/>
            <a:ext cx="3130005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altLang="ja-JP" sz="1400" b="1" dirty="0">
                <a:solidFill>
                  <a:schemeClr val="accent6">
                    <a:lumMod val="50000"/>
                  </a:schemeClr>
                </a:solidFill>
                <a:latin typeface="+mn-ea"/>
                <a:cs typeface="Mona Sans Semi Bold" pitchFamily="34" charset="-120"/>
              </a:rPr>
              <a:t>Phase 1（1ヶ月目）</a:t>
            </a:r>
            <a:endParaRPr lang="en-US" altLang="ja-JP" sz="1400" b="1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0B82BF-E207-A6F9-3C83-60377F7411DD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74489" y="336649"/>
            <a:ext cx="677540" cy="197644"/>
          </a:xfrm>
          <a:prstGeom prst="roundRect">
            <a:avLst>
              <a:gd name="adj" fmla="val 19205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742206" y="370508"/>
            <a:ext cx="542106" cy="12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よくある質問</a:t>
            </a:r>
            <a:endParaRPr lang="en-US" sz="700" b="1" dirty="0"/>
          </a:p>
        </p:txBody>
      </p:sp>
      <p:sp>
        <p:nvSpPr>
          <p:cNvPr id="4" name="Text 2"/>
          <p:cNvSpPr/>
          <p:nvPr/>
        </p:nvSpPr>
        <p:spPr>
          <a:xfrm>
            <a:off x="674489" y="570235"/>
            <a:ext cx="4404940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導入前に確認したい5つのポイント</a:t>
            </a:r>
            <a:endParaRPr lang="en-US" sz="220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74489" y="1058168"/>
            <a:ext cx="8022595" cy="677763"/>
          </a:xfrm>
          <a:prstGeom prst="roundRect">
            <a:avLst>
              <a:gd name="adj" fmla="val 7001"/>
            </a:avLst>
          </a:prstGeom>
          <a:solidFill>
            <a:schemeClr val="accent6">
              <a:lumMod val="20000"/>
              <a:lumOff val="80000"/>
              <a:alpha val="95000"/>
            </a:scheme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88777" y="1072455"/>
            <a:ext cx="451842" cy="649188"/>
          </a:xfrm>
          <a:prstGeom prst="roundRect">
            <a:avLst>
              <a:gd name="adj" fmla="val 6707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7" name="Text 5"/>
          <p:cNvSpPr/>
          <p:nvPr/>
        </p:nvSpPr>
        <p:spPr>
          <a:xfrm>
            <a:off x="827559" y="1291158"/>
            <a:ext cx="169441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1</a:t>
            </a:r>
            <a:endParaRPr lang="en-US" sz="1400" b="1" dirty="0">
              <a:latin typeface="+mn-ea"/>
            </a:endParaRPr>
          </a:p>
        </p:txBody>
      </p:sp>
      <p:sp>
        <p:nvSpPr>
          <p:cNvPr id="8" name="Text 6"/>
          <p:cNvSpPr/>
          <p:nvPr/>
        </p:nvSpPr>
        <p:spPr>
          <a:xfrm>
            <a:off x="1230585" y="1185416"/>
            <a:ext cx="197636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個人情報・機密情報の扱いは？</a:t>
            </a:r>
            <a:endParaRPr lang="en-US" sz="1400" b="1" dirty="0">
              <a:latin typeface="+mn-ea"/>
            </a:endParaRPr>
          </a:p>
        </p:txBody>
      </p:sp>
      <p:sp>
        <p:nvSpPr>
          <p:cNvPr id="9" name="Text 7"/>
          <p:cNvSpPr/>
          <p:nvPr/>
        </p:nvSpPr>
        <p:spPr>
          <a:xfrm>
            <a:off x="1230585" y="1415876"/>
            <a:ext cx="711160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アンケートデータは暗号化され、第三者提供はありません。アバター面談も対応可能です。</a:t>
            </a:r>
            <a:endParaRPr lang="en-US" sz="1400" b="1" dirty="0">
              <a:latin typeface="+mn-ea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74489" y="1825898"/>
            <a:ext cx="8022595" cy="677763"/>
          </a:xfrm>
          <a:prstGeom prst="roundRect">
            <a:avLst>
              <a:gd name="adj" fmla="val 7001"/>
            </a:avLst>
          </a:prstGeom>
          <a:solidFill>
            <a:schemeClr val="accent6">
              <a:lumMod val="20000"/>
              <a:lumOff val="80000"/>
              <a:alpha val="95000"/>
            </a:scheme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88777" y="1840185"/>
            <a:ext cx="451842" cy="649188"/>
          </a:xfrm>
          <a:prstGeom prst="roundRect">
            <a:avLst>
              <a:gd name="adj" fmla="val 6707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27559" y="2058888"/>
            <a:ext cx="169441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2</a:t>
            </a:r>
            <a:endParaRPr lang="en-US" sz="1400" b="1" dirty="0">
              <a:latin typeface="+mn-ea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230585" y="1953146"/>
            <a:ext cx="1694036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社員の参加は強制ですか？</a:t>
            </a:r>
            <a:endParaRPr lang="en-US" sz="1400" b="1" dirty="0">
              <a:latin typeface="+mn-ea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230585" y="2183606"/>
            <a:ext cx="711160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任意参加を推奨しています。無償STEPの活用で自然な参加促進が可能です。</a:t>
            </a:r>
            <a:endParaRPr lang="en-US" sz="1400" b="1" dirty="0">
              <a:latin typeface="+mn-ea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74489" y="2593628"/>
            <a:ext cx="8022595" cy="677763"/>
          </a:xfrm>
          <a:prstGeom prst="roundRect">
            <a:avLst>
              <a:gd name="adj" fmla="val 7001"/>
            </a:avLst>
          </a:prstGeom>
          <a:solidFill>
            <a:schemeClr val="accent6">
              <a:lumMod val="20000"/>
              <a:lumOff val="80000"/>
              <a:alpha val="95000"/>
            </a:scheme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88777" y="2607915"/>
            <a:ext cx="451842" cy="649188"/>
          </a:xfrm>
          <a:prstGeom prst="roundRect">
            <a:avLst>
              <a:gd name="adj" fmla="val 6707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27559" y="2826618"/>
            <a:ext cx="169441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3</a:t>
            </a:r>
            <a:endParaRPr lang="en-US" sz="1400" b="1" dirty="0">
              <a:latin typeface="+mn-ea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230585" y="2720876"/>
            <a:ext cx="2104355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IT系以外の業界でも有効ですか？</a:t>
            </a:r>
            <a:endParaRPr lang="en-US" sz="1400" b="1" dirty="0">
              <a:latin typeface="+mn-ea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230585" y="2951336"/>
            <a:ext cx="711160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製造業・地方金融機関など、節目社員を抱える組織全般に対応可能です。</a:t>
            </a:r>
            <a:endParaRPr lang="en-US" sz="1400" b="1" dirty="0">
              <a:latin typeface="+mn-ea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702305" y="3361358"/>
            <a:ext cx="8022595" cy="677763"/>
          </a:xfrm>
          <a:prstGeom prst="roundRect">
            <a:avLst>
              <a:gd name="adj" fmla="val 7001"/>
            </a:avLst>
          </a:prstGeom>
          <a:solidFill>
            <a:schemeClr val="accent6">
              <a:lumMod val="20000"/>
              <a:lumOff val="80000"/>
              <a:alpha val="95000"/>
            </a:scheme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88777" y="3375645"/>
            <a:ext cx="451842" cy="649188"/>
          </a:xfrm>
          <a:prstGeom prst="roundRect">
            <a:avLst>
              <a:gd name="adj" fmla="val 6707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7559" y="3594348"/>
            <a:ext cx="169441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4</a:t>
            </a:r>
            <a:endParaRPr lang="en-US" sz="1400" b="1" dirty="0">
              <a:latin typeface="+mn-ea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1230585" y="3488606"/>
            <a:ext cx="197636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効果測定の指標はありますか？</a:t>
            </a:r>
            <a:endParaRPr lang="en-US" sz="1400" b="1" dirty="0">
              <a:latin typeface="+mn-ea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230585" y="3719066"/>
            <a:ext cx="711160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エンゲージメントスコア・離職率・面談満足度などで定量的に測定します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674489" y="4129087"/>
            <a:ext cx="8050411" cy="677763"/>
          </a:xfrm>
          <a:prstGeom prst="roundRect">
            <a:avLst>
              <a:gd name="adj" fmla="val 7001"/>
            </a:avLst>
          </a:prstGeom>
          <a:solidFill>
            <a:schemeClr val="accent6">
              <a:lumMod val="20000"/>
              <a:lumOff val="80000"/>
              <a:alpha val="95000"/>
            </a:schemeClr>
          </a:solidFill>
          <a:ln w="14288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688777" y="4143375"/>
            <a:ext cx="451842" cy="649188"/>
          </a:xfrm>
          <a:prstGeom prst="roundRect">
            <a:avLst>
              <a:gd name="adj" fmla="val 6707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 sz="1400" b="1">
              <a:latin typeface="+mn-ea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27559" y="4362078"/>
            <a:ext cx="169441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5</a:t>
            </a:r>
            <a:endParaRPr lang="en-US" sz="1400" b="1" dirty="0">
              <a:latin typeface="+mn-ea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230585" y="4256336"/>
            <a:ext cx="2116113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社内制度との連携は可能ですか？</a:t>
            </a:r>
            <a:endParaRPr lang="en-US" sz="1400" b="1" dirty="0">
              <a:latin typeface="+mn-ea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230585" y="4486796"/>
            <a:ext cx="7111603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既存のキャリア支援制度・1on1と補完的に設計可能です。人事担当者との調整も対応します。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A202AA2-C760-0201-C50A-0378E227A0D0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7D96309-CE8A-8281-7F37-C99D9ECCD8F3}"/>
              </a:ext>
            </a:extLst>
          </p:cNvPr>
          <p:cNvSpPr/>
          <p:nvPr/>
        </p:nvSpPr>
        <p:spPr>
          <a:xfrm>
            <a:off x="563655" y="2788885"/>
            <a:ext cx="3754353" cy="916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8CB988A-DDF0-2041-F07E-E52C45C7DE47}"/>
              </a:ext>
            </a:extLst>
          </p:cNvPr>
          <p:cNvSpPr/>
          <p:nvPr/>
        </p:nvSpPr>
        <p:spPr>
          <a:xfrm>
            <a:off x="4748152" y="2788885"/>
            <a:ext cx="3754353" cy="916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5C46044-2C5A-B578-D320-CF12BFC71B49}"/>
              </a:ext>
            </a:extLst>
          </p:cNvPr>
          <p:cNvSpPr/>
          <p:nvPr/>
        </p:nvSpPr>
        <p:spPr>
          <a:xfrm>
            <a:off x="4748153" y="1177268"/>
            <a:ext cx="3754353" cy="916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5739348-48FE-B78D-F0CB-275BFFDC1ABD}"/>
              </a:ext>
            </a:extLst>
          </p:cNvPr>
          <p:cNvSpPr/>
          <p:nvPr/>
        </p:nvSpPr>
        <p:spPr>
          <a:xfrm>
            <a:off x="535707" y="1177268"/>
            <a:ext cx="3754353" cy="916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Shape 0"/>
          <p:cNvSpPr/>
          <p:nvPr/>
        </p:nvSpPr>
        <p:spPr>
          <a:xfrm>
            <a:off x="457349" y="411882"/>
            <a:ext cx="992609" cy="239018"/>
          </a:xfrm>
          <a:prstGeom prst="roundRect">
            <a:avLst>
              <a:gd name="adj" fmla="val 18372"/>
            </a:avLst>
          </a:prstGeom>
          <a:solidFill>
            <a:srgbClr val="E2E4E9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" name="Text 1"/>
          <p:cNvSpPr/>
          <p:nvPr/>
        </p:nvSpPr>
        <p:spPr>
          <a:xfrm>
            <a:off x="535707" y="451024"/>
            <a:ext cx="835893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8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期待効果の可視化</a:t>
            </a:r>
            <a:endParaRPr lang="en-US" sz="800" b="1" dirty="0"/>
          </a:p>
        </p:txBody>
      </p:sp>
      <p:sp>
        <p:nvSpPr>
          <p:cNvPr id="4" name="Text 2"/>
          <p:cNvSpPr/>
          <p:nvPr/>
        </p:nvSpPr>
        <p:spPr>
          <a:xfrm>
            <a:off x="457349" y="699046"/>
            <a:ext cx="6827565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373B4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Mona Sans Semi Bold" pitchFamily="34" charset="-120"/>
              </a:rPr>
              <a:t>節目社員支援がもたらす、組織へのインパクト</a:t>
            </a:r>
            <a:endParaRPr lang="en-US" sz="2550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" name="Text 3"/>
          <p:cNvSpPr/>
          <p:nvPr/>
        </p:nvSpPr>
        <p:spPr>
          <a:xfrm>
            <a:off x="457349" y="1353443"/>
            <a:ext cx="4039344" cy="43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60%</a:t>
            </a:r>
            <a:endParaRPr lang="en-US" sz="3350" b="1" dirty="0">
              <a:latin typeface="+mn-ea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98550" y="1826567"/>
            <a:ext cx="1956867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定年後モチベーション低下</a:t>
            </a:r>
            <a:endParaRPr lang="en-US" sz="1400" b="1" dirty="0">
              <a:latin typeface="+mn-ea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7889" y="2139069"/>
            <a:ext cx="4039344" cy="43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適切な支援がない場合、再雇用者の約60%が</a:t>
            </a:r>
          </a:p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意欲低下を経験します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47233" y="1353443"/>
            <a:ext cx="4039419" cy="43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35年</a:t>
            </a:r>
            <a:endParaRPr lang="en-US" sz="3350" b="1" dirty="0">
              <a:latin typeface="+mn-ea"/>
            </a:endParaRPr>
          </a:p>
        </p:txBody>
      </p:sp>
      <p:sp>
        <p:nvSpPr>
          <p:cNvPr id="9" name="Text 7"/>
          <p:cNvSpPr/>
          <p:nvPr/>
        </p:nvSpPr>
        <p:spPr>
          <a:xfrm>
            <a:off x="5850098" y="1838288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SIer業界の実務経験</a:t>
            </a:r>
            <a:endParaRPr lang="en-US" sz="1400" b="1" dirty="0">
              <a:latin typeface="+mn-ea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875794" y="2144967"/>
            <a:ext cx="4039419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IT企業</a:t>
            </a:r>
            <a:r>
              <a:rPr lang="ja-JP" alt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その他中堅企業</a:t>
            </a: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の文脈を深く理解した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、</a:t>
            </a:r>
          </a:p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現場に即したアドバイスを提供します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57349" y="2924696"/>
            <a:ext cx="4039344" cy="43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30分</a:t>
            </a:r>
            <a:endParaRPr lang="en-US" sz="3350" b="1" dirty="0">
              <a:latin typeface="+mn-ea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660178" y="3511600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初回面談時間</a:t>
            </a:r>
            <a:endParaRPr lang="en-US" sz="1400" b="1" dirty="0">
              <a:latin typeface="+mn-ea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08809" y="3785556"/>
            <a:ext cx="4039344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短時間のZOOM面談で、個別のキャリ</a:t>
            </a:r>
            <a:endParaRPr lang="en-US" sz="1400" b="1" dirty="0">
              <a:solidFill>
                <a:srgbClr val="52586B"/>
              </a:solidFill>
              <a:latin typeface="+mn-ea"/>
              <a:cs typeface="Funnel Sans" pitchFamily="34" charset="-120"/>
            </a:endParaRPr>
          </a:p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ア・ライフプランを明確にします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47233" y="2924696"/>
            <a:ext cx="4039419" cy="431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335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90歳</a:t>
            </a:r>
            <a:endParaRPr lang="en-US" sz="3350" b="1" dirty="0">
              <a:latin typeface="+mn-ea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608439" y="3511600"/>
            <a:ext cx="2116931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Mona Sans Semi Bold" pitchFamily="34" charset="-120"/>
              </a:rPr>
              <a:t>ライフシミュレーション対象</a:t>
            </a:r>
            <a:endParaRPr lang="en-US" sz="1400" b="1" dirty="0">
              <a:latin typeface="+mn-ea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4997753" y="3764532"/>
            <a:ext cx="4039419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75〜90歳までの超長期視点で、社員の安心</a:t>
            </a:r>
            <a:r>
              <a:rPr lang="ja-JP" alt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感</a:t>
            </a:r>
            <a:endParaRPr lang="en-US" altLang="ja-JP" sz="1400" b="1" dirty="0">
              <a:solidFill>
                <a:srgbClr val="52586B"/>
              </a:solidFill>
              <a:latin typeface="+mn-ea"/>
              <a:cs typeface="Funnel Sans" pitchFamily="34" charset="-120"/>
            </a:endParaRPr>
          </a:p>
          <a:p>
            <a:pPr marL="0" indent="0">
              <a:lnSpc>
                <a:spcPts val="1550"/>
              </a:lnSpc>
              <a:buNone/>
            </a:pPr>
            <a:r>
              <a:rPr lang="en-US" sz="1400" b="1" dirty="0" err="1">
                <a:solidFill>
                  <a:srgbClr val="52586B"/>
                </a:solidFill>
                <a:latin typeface="+mn-ea"/>
                <a:cs typeface="Funnel Sans" pitchFamily="34" charset="-120"/>
              </a:rPr>
              <a:t>と就業意欲を高めます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。</a:t>
            </a:r>
            <a:endParaRPr lang="en-US" sz="1400" b="1" dirty="0">
              <a:latin typeface="+mn-ea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82042" y="4495949"/>
            <a:ext cx="8229302" cy="406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節目設計</a:t>
            </a:r>
            <a:r>
              <a:rPr lang="en-US" sz="1400" b="1" dirty="0">
                <a:solidFill>
                  <a:srgbClr val="000000"/>
                </a:solidFill>
                <a:latin typeface="+mn-ea"/>
                <a:cs typeface="Funnel Sans" pitchFamily="34" charset="-120"/>
              </a:rPr>
              <a:t>®</a:t>
            </a:r>
            <a:r>
              <a:rPr lang="en-US" sz="1400" b="1" dirty="0">
                <a:solidFill>
                  <a:srgbClr val="52586B"/>
                </a:solidFill>
                <a:latin typeface="+mn-ea"/>
                <a:cs typeface="Funnel Sans" pitchFamily="34" charset="-120"/>
              </a:rPr>
              <a:t>の導入により、社員のエンゲージメント向上・離職率低下・定年後も活躍できる人材基盤の確立が期待できます。人事コストを削減しながら、組織の持続的成長を実現します。</a:t>
            </a:r>
            <a:endParaRPr lang="en-US" sz="1400" b="1" dirty="0">
              <a:latin typeface="+mn-ea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7F5D59-1F85-579E-E8A9-DF0DD84B6F1D}"/>
              </a:ext>
            </a:extLst>
          </p:cNvPr>
          <p:cNvSpPr/>
          <p:nvPr/>
        </p:nvSpPr>
        <p:spPr>
          <a:xfrm>
            <a:off x="7771249" y="209027"/>
            <a:ext cx="1160479" cy="4637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b="1" dirty="0"/>
              <a:t>企業向け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582</Words>
  <Application>Microsoft Office PowerPoint</Application>
  <PresentationFormat>画面に合わせる (16:9)</PresentationFormat>
  <Paragraphs>148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Funnel Sans</vt:lpstr>
      <vt:lpstr>Arial</vt:lpstr>
      <vt:lpstr>游ゴシック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秀樹 前田</cp:lastModifiedBy>
  <cp:revision>5</cp:revision>
  <dcterms:created xsi:type="dcterms:W3CDTF">2026-05-05T12:56:42Z</dcterms:created>
  <dcterms:modified xsi:type="dcterms:W3CDTF">2026-06-03T10:54:16Z</dcterms:modified>
</cp:coreProperties>
</file>